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2" r:id="rId22"/>
    <p:sldId id="290" r:id="rId23"/>
    <p:sldId id="293" r:id="rId24"/>
    <p:sldId id="291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1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3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7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7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7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4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11DB-A6EE-446F-BC91-6CE4DCD7E89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A23C-9350-4164-9FD2-BFE3B1C7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1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no Pro Smbd Caption" panose="02020702040506020403" pitchFamily="18" charset="0"/>
              </a:rPr>
              <a:t>HODGKIN’S DISEASE</a:t>
            </a:r>
            <a:br>
              <a:rPr lang="en-US" dirty="0" smtClean="0">
                <a:solidFill>
                  <a:srgbClr val="FFC000"/>
                </a:solidFill>
                <a:latin typeface="Arno Pro Smbd Caption" panose="02020702040506020403" pitchFamily="18" charset="0"/>
              </a:rPr>
            </a:br>
            <a:r>
              <a:rPr lang="en-US" dirty="0" smtClean="0">
                <a:solidFill>
                  <a:srgbClr val="FFC000"/>
                </a:solidFill>
                <a:latin typeface="Arno Pro Smbd Caption" panose="02020702040506020403" pitchFamily="18" charset="0"/>
              </a:rPr>
              <a:t>(HD)</a:t>
            </a:r>
            <a:endParaRPr lang="en-US" dirty="0">
              <a:solidFill>
                <a:srgbClr val="FFC000"/>
              </a:solidFill>
              <a:latin typeface="Arno Pro Smbd Caption" panose="0202070204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Dr. </a:t>
            </a:r>
            <a:r>
              <a:rPr lang="en-US" sz="1600" dirty="0" err="1" smtClean="0">
                <a:solidFill>
                  <a:srgbClr val="FF0000"/>
                </a:solidFill>
              </a:rPr>
              <a:t>Bindhusaran</a:t>
            </a:r>
            <a:r>
              <a:rPr lang="en-US" sz="1600" dirty="0" smtClean="0">
                <a:solidFill>
                  <a:srgbClr val="FF0000"/>
                </a:solidFill>
              </a:rPr>
              <a:t> M.D. (</a:t>
            </a:r>
            <a:r>
              <a:rPr lang="en-US" sz="1600" dirty="0" err="1" smtClean="0">
                <a:solidFill>
                  <a:srgbClr val="FF0000"/>
                </a:solidFill>
              </a:rPr>
              <a:t>Hom</a:t>
            </a:r>
            <a:r>
              <a:rPr lang="en-US" sz="1600" dirty="0" smtClean="0">
                <a:solidFill>
                  <a:srgbClr val="FF0000"/>
                </a:solidFill>
              </a:rPr>
              <a:t>.)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Assistant Professor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DEPT </a:t>
            </a:r>
            <a:r>
              <a:rPr lang="en-US" sz="1600" dirty="0" smtClean="0">
                <a:solidFill>
                  <a:srgbClr val="FF0000"/>
                </a:solidFill>
              </a:rPr>
              <a:t>OF PATHOLOGY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S.K.H.M.C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3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4. Pleomorphic RS cells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are a feature of </a:t>
            </a:r>
            <a:r>
              <a:rPr lang="en-US" dirty="0" smtClean="0"/>
              <a:t>lymphocyte depletion </a:t>
            </a:r>
            <a:r>
              <a:rPr lang="en-US" dirty="0"/>
              <a:t>type. These cells have pleomorphic and </a:t>
            </a:r>
            <a:r>
              <a:rPr lang="en-US" dirty="0" smtClean="0"/>
              <a:t>atypical nuclei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63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MORPHOLOGIC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405181" cy="4938732"/>
          </a:xfrm>
        </p:spPr>
        <p:txBody>
          <a:bodyPr>
            <a:normAutofit/>
          </a:bodyPr>
          <a:lstStyle/>
          <a:p>
            <a:r>
              <a:rPr lang="en-US" sz="3200" b="1" i="1" dirty="0"/>
              <a:t>Grossly, </a:t>
            </a:r>
            <a:r>
              <a:rPr lang="en-US" sz="3200" dirty="0"/>
              <a:t>the gross appearance of Hodgkin’s and </a:t>
            </a:r>
            <a:r>
              <a:rPr lang="en-US" sz="3200" dirty="0" smtClean="0"/>
              <a:t>non- Hodgkin’s </a:t>
            </a:r>
            <a:r>
              <a:rPr lang="en-US" sz="3200" dirty="0"/>
              <a:t>lymphoma is much the same. </a:t>
            </a:r>
            <a:endParaRPr lang="en-US" sz="3200" dirty="0" smtClean="0"/>
          </a:p>
          <a:p>
            <a:r>
              <a:rPr lang="en-US" sz="3200" dirty="0" smtClean="0"/>
              <a:t>Any </a:t>
            </a:r>
            <a:r>
              <a:rPr lang="en-US" sz="3200" dirty="0"/>
              <a:t>lymph </a:t>
            </a:r>
            <a:r>
              <a:rPr lang="en-US" sz="3200" dirty="0" smtClean="0"/>
              <a:t>node group </a:t>
            </a:r>
            <a:r>
              <a:rPr lang="en-US" sz="3200" dirty="0"/>
              <a:t>may be involved but most commonly affected are </a:t>
            </a:r>
            <a:r>
              <a:rPr lang="en-US" sz="3200" dirty="0" smtClean="0"/>
              <a:t>the cervical</a:t>
            </a:r>
            <a:r>
              <a:rPr lang="en-US" sz="3200" dirty="0"/>
              <a:t>, supraclavicular and axillary groups. </a:t>
            </a:r>
            <a:endParaRPr lang="en-US" sz="3200" dirty="0" smtClean="0"/>
          </a:p>
          <a:p>
            <a:r>
              <a:rPr lang="en-US" sz="3200" dirty="0" smtClean="0"/>
              <a:t>Initially</a:t>
            </a:r>
            <a:r>
              <a:rPr lang="en-US" sz="3200" dirty="0"/>
              <a:t>, </a:t>
            </a:r>
            <a:r>
              <a:rPr lang="en-US" sz="3200" dirty="0" smtClean="0"/>
              <a:t>the lymph </a:t>
            </a:r>
            <a:r>
              <a:rPr lang="en-US" sz="3200" dirty="0"/>
              <a:t>nodes are discrete and separate from one </a:t>
            </a:r>
            <a:r>
              <a:rPr lang="en-US" sz="3200" dirty="0" smtClean="0"/>
              <a:t>another but </a:t>
            </a:r>
            <a:r>
              <a:rPr lang="en-US" sz="3200" dirty="0"/>
              <a:t>later the lymph nodes form a large matted mass </a:t>
            </a:r>
            <a:r>
              <a:rPr lang="en-US" sz="3200" dirty="0" smtClean="0"/>
              <a:t>due to </a:t>
            </a:r>
            <a:r>
              <a:rPr lang="en-US" sz="3200" dirty="0"/>
              <a:t>infiltration into the surrounding connective tissue.</a:t>
            </a:r>
          </a:p>
        </p:txBody>
      </p:sp>
    </p:spTree>
    <p:extLst>
      <p:ext uri="{BB962C8B-B14F-4D97-AF65-F5344CB8AC3E}">
        <p14:creationId xmlns:p14="http://schemas.microsoft.com/office/powerpoint/2010/main" val="302947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Extranodal</a:t>
            </a:r>
            <a:r>
              <a:rPr lang="en-US" dirty="0"/>
              <a:t> </a:t>
            </a:r>
            <a:r>
              <a:rPr lang="en-US" dirty="0" smtClean="0"/>
              <a:t>involvements produce </a:t>
            </a:r>
            <a:r>
              <a:rPr lang="en-US" dirty="0"/>
              <a:t>either a discrete </a:t>
            </a:r>
            <a:r>
              <a:rPr lang="en-US" dirty="0" err="1" smtClean="0"/>
              <a:t>tumour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diffuse enlargement of the affected organ. </a:t>
            </a:r>
          </a:p>
          <a:p>
            <a:r>
              <a:rPr lang="en-US" dirty="0" smtClean="0"/>
              <a:t>The sectioned surface </a:t>
            </a:r>
            <a:r>
              <a:rPr lang="en-US" dirty="0"/>
              <a:t>of the involved lymph nodes or </a:t>
            </a:r>
            <a:r>
              <a:rPr lang="en-US" dirty="0" err="1"/>
              <a:t>extranodal</a:t>
            </a:r>
            <a:r>
              <a:rPr lang="en-US" dirty="0"/>
              <a:t> </a:t>
            </a:r>
            <a:r>
              <a:rPr lang="en-US" dirty="0" smtClean="0"/>
              <a:t>organ involved </a:t>
            </a:r>
            <a:r>
              <a:rPr lang="en-US" dirty="0"/>
              <a:t>appears grey-white and </a:t>
            </a:r>
            <a:r>
              <a:rPr lang="en-US" dirty="0" err="1"/>
              <a:t>fishflesh</a:t>
            </a:r>
            <a:r>
              <a:rPr lang="en-US" dirty="0"/>
              <a:t>-like.</a:t>
            </a:r>
          </a:p>
        </p:txBody>
      </p:sp>
    </p:spTree>
    <p:extLst>
      <p:ext uri="{BB962C8B-B14F-4D97-AF65-F5344CB8AC3E}">
        <p14:creationId xmlns:p14="http://schemas.microsoft.com/office/powerpoint/2010/main" val="130921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Nodular sclerosis </a:t>
            </a:r>
            <a:r>
              <a:rPr lang="en-US" i="1" dirty="0"/>
              <a:t>type HD </a:t>
            </a:r>
            <a:r>
              <a:rPr lang="en-US" dirty="0"/>
              <a:t>may show formation of nodules due </a:t>
            </a:r>
            <a:r>
              <a:rPr lang="en-US" dirty="0" smtClean="0"/>
              <a:t>to scarring </a:t>
            </a:r>
            <a:r>
              <a:rPr lang="en-US" dirty="0"/>
              <a:t>while </a:t>
            </a:r>
            <a:r>
              <a:rPr lang="en-US" i="1" dirty="0"/>
              <a:t>mixed cellularity </a:t>
            </a:r>
            <a:r>
              <a:rPr lang="en-US" dirty="0"/>
              <a:t>and </a:t>
            </a:r>
            <a:r>
              <a:rPr lang="en-US" i="1" dirty="0"/>
              <a:t>lymphocyte </a:t>
            </a:r>
            <a:r>
              <a:rPr lang="en-US" i="1" dirty="0" smtClean="0"/>
              <a:t>depletion types </a:t>
            </a:r>
            <a:r>
              <a:rPr lang="en-US" i="1" dirty="0"/>
              <a:t>HD </a:t>
            </a:r>
            <a:r>
              <a:rPr lang="en-US" dirty="0"/>
              <a:t>may show abundance of necrosis</a:t>
            </a:r>
            <a:r>
              <a:rPr lang="en-US" i="1" dirty="0"/>
              <a:t>. </a:t>
            </a:r>
            <a:endParaRPr lang="en-US" i="1" dirty="0" smtClean="0"/>
          </a:p>
          <a:p>
            <a:r>
              <a:rPr lang="en-US" dirty="0" smtClean="0"/>
              <a:t>Lymphomatous involvement </a:t>
            </a:r>
            <a:r>
              <a:rPr lang="en-US" dirty="0"/>
              <a:t>of the liver, spleen and other organs may </a:t>
            </a:r>
            <a:r>
              <a:rPr lang="en-US" dirty="0" smtClean="0"/>
              <a:t>be diffuse </a:t>
            </a:r>
            <a:r>
              <a:rPr lang="en-US" dirty="0"/>
              <a:t>or may form spherical masses similar to </a:t>
            </a:r>
            <a:r>
              <a:rPr lang="en-US" dirty="0" smtClean="0"/>
              <a:t>metastatic carcinoma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87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Microscopically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criteria for diagnosis of histologic</a:t>
            </a:r>
            <a:br>
              <a:rPr lang="en-US" dirty="0"/>
            </a:br>
            <a:r>
              <a:rPr lang="en-US" dirty="0"/>
              <a:t>subtypes of HD are as </a:t>
            </a:r>
            <a:r>
              <a:rPr lang="en-US" dirty="0" smtClean="0"/>
              <a:t>under: </a:t>
            </a:r>
          </a:p>
          <a:p>
            <a:r>
              <a:rPr lang="en-US" b="1" dirty="0"/>
              <a:t>I. CLASSIC HD</a:t>
            </a:r>
          </a:p>
          <a:p>
            <a:r>
              <a:rPr lang="en-US" dirty="0"/>
              <a:t>As per WHO classification, classic group of HD includes </a:t>
            </a:r>
            <a:r>
              <a:rPr lang="en-US" dirty="0" smtClean="0"/>
              <a:t>4 types </a:t>
            </a:r>
            <a:r>
              <a:rPr lang="en-US" dirty="0"/>
              <a:t>of HD of older Rye classification:</a:t>
            </a:r>
          </a:p>
        </p:txBody>
      </p:sp>
    </p:spTree>
    <p:extLst>
      <p:ext uri="{BB962C8B-B14F-4D97-AF65-F5344CB8AC3E}">
        <p14:creationId xmlns:p14="http://schemas.microsoft.com/office/powerpoint/2010/main" val="358321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Lymphocyte-predominance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lymphocyte-predominance </a:t>
            </a:r>
            <a:r>
              <a:rPr lang="en-US" dirty="0"/>
              <a:t>type of HD is </a:t>
            </a:r>
            <a:r>
              <a:rPr lang="en-US" dirty="0" smtClean="0"/>
              <a:t>characterized by</a:t>
            </a:r>
            <a:r>
              <a:rPr lang="en-US" dirty="0"/>
              <a:t> </a:t>
            </a:r>
            <a:r>
              <a:rPr lang="en-US" dirty="0" smtClean="0"/>
              <a:t>proliferation </a:t>
            </a:r>
            <a:r>
              <a:rPr lang="en-US" dirty="0"/>
              <a:t>of small lymphocytes admixed with a </a:t>
            </a:r>
            <a:r>
              <a:rPr lang="en-US" dirty="0" smtClean="0"/>
              <a:t>varying number </a:t>
            </a:r>
            <a:r>
              <a:rPr lang="en-US" dirty="0"/>
              <a:t>of </a:t>
            </a:r>
            <a:r>
              <a:rPr lang="en-US" dirty="0" err="1"/>
              <a:t>histiocytes</a:t>
            </a:r>
            <a:r>
              <a:rPr lang="en-US" dirty="0"/>
              <a:t> </a:t>
            </a:r>
            <a:r>
              <a:rPr lang="en-US" dirty="0" smtClean="0"/>
              <a:t>forming nodular </a:t>
            </a:r>
            <a:r>
              <a:rPr lang="en-US" dirty="0"/>
              <a:t>or diffuse pattern.</a:t>
            </a:r>
          </a:p>
          <a:p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i="1" dirty="0"/>
              <a:t>Nodular form </a:t>
            </a:r>
            <a:r>
              <a:rPr lang="en-US" dirty="0"/>
              <a:t>is </a:t>
            </a:r>
            <a:r>
              <a:rPr lang="en-US" dirty="0" err="1"/>
              <a:t>characterised</a:t>
            </a:r>
            <a:r>
              <a:rPr lang="en-US" dirty="0"/>
              <a:t> by replacement of </a:t>
            </a:r>
            <a:r>
              <a:rPr lang="en-US" dirty="0" smtClean="0"/>
              <a:t>nodal architecture </a:t>
            </a:r>
            <a:r>
              <a:rPr lang="en-US" dirty="0"/>
              <a:t>by numerous large neoplastic nodules.</a:t>
            </a:r>
          </a:p>
          <a:p>
            <a:r>
              <a:rPr lang="en-US" dirty="0"/>
              <a:t>ii) </a:t>
            </a:r>
            <a:r>
              <a:rPr lang="en-US" i="1" dirty="0"/>
              <a:t>Diffuse form </a:t>
            </a:r>
            <a:r>
              <a:rPr lang="en-US" dirty="0"/>
              <a:t>does not have discernible nodules </a:t>
            </a:r>
            <a:r>
              <a:rPr lang="en-US" dirty="0" smtClean="0"/>
              <a:t>but instead </a:t>
            </a:r>
            <a:r>
              <a:rPr lang="en-US" dirty="0"/>
              <a:t>there is diffuse proliferation of cells.</a:t>
            </a:r>
          </a:p>
        </p:txBody>
      </p:sp>
    </p:spTree>
    <p:extLst>
      <p:ext uri="{BB962C8B-B14F-4D97-AF65-F5344CB8AC3E}">
        <p14:creationId xmlns:p14="http://schemas.microsoft.com/office/powerpoint/2010/main" val="365506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011" y="1825625"/>
            <a:ext cx="52059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6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Nodular-sclerosis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Nodular </a:t>
            </a:r>
            <a:r>
              <a:rPr lang="en-US" dirty="0" smtClean="0"/>
              <a:t>sclerosis is </a:t>
            </a:r>
            <a:r>
              <a:rPr lang="en-US" dirty="0"/>
              <a:t>the most frequent type of HD, seen more </a:t>
            </a:r>
            <a:r>
              <a:rPr lang="en-US" dirty="0" smtClean="0"/>
              <a:t>commonly in </a:t>
            </a:r>
            <a:r>
              <a:rPr lang="en-US" dirty="0"/>
              <a:t>women than in men. It is </a:t>
            </a:r>
            <a:r>
              <a:rPr lang="en-US" dirty="0" err="1"/>
              <a:t>characterised</a:t>
            </a:r>
            <a:r>
              <a:rPr lang="en-US" dirty="0"/>
              <a:t> by two </a:t>
            </a:r>
            <a:r>
              <a:rPr lang="en-US" dirty="0" smtClean="0"/>
              <a:t>essential features</a:t>
            </a:r>
          </a:p>
          <a:p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) </a:t>
            </a:r>
            <a:r>
              <a:rPr lang="en-US" i="1" dirty="0">
                <a:solidFill>
                  <a:srgbClr val="FFFF00"/>
                </a:solidFill>
              </a:rPr>
              <a:t>Bands of collagen: </a:t>
            </a:r>
            <a:r>
              <a:rPr lang="en-US" dirty="0"/>
              <a:t>Variable amount of fibrous tissue </a:t>
            </a:r>
            <a:r>
              <a:rPr lang="en-US" dirty="0" smtClean="0"/>
              <a:t>is characteristically </a:t>
            </a:r>
            <a:r>
              <a:rPr lang="en-US" dirty="0"/>
              <a:t>present in the involved lymph </a:t>
            </a:r>
            <a:r>
              <a:rPr lang="en-US" dirty="0" smtClean="0"/>
              <a:t>nodes. Occasionally</a:t>
            </a:r>
            <a:r>
              <a:rPr lang="en-US" dirty="0"/>
              <a:t>, the entire lymph node may be replaced </a:t>
            </a:r>
            <a:r>
              <a:rPr lang="en-US" dirty="0" smtClean="0"/>
              <a:t>by dense </a:t>
            </a:r>
            <a:r>
              <a:rPr lang="en-US" dirty="0" err="1"/>
              <a:t>hyalinised</a:t>
            </a:r>
            <a:r>
              <a:rPr lang="en-US" dirty="0"/>
              <a:t> collagen.</a:t>
            </a:r>
          </a:p>
          <a:p>
            <a:r>
              <a:rPr lang="en-US" dirty="0">
                <a:solidFill>
                  <a:srgbClr val="FFFF00"/>
                </a:solidFill>
              </a:rPr>
              <a:t>ii) </a:t>
            </a:r>
            <a:r>
              <a:rPr lang="en-US" i="1" dirty="0">
                <a:solidFill>
                  <a:srgbClr val="FFFF00"/>
                </a:solidFill>
              </a:rPr>
              <a:t>Lacunar type RS cells: </a:t>
            </a:r>
            <a:r>
              <a:rPr lang="en-US" dirty="0"/>
              <a:t>Characteristic lacunar type of </a:t>
            </a:r>
            <a:r>
              <a:rPr lang="en-US" dirty="0" smtClean="0"/>
              <a:t>RS cells </a:t>
            </a:r>
            <a:r>
              <a:rPr lang="en-US" dirty="0"/>
              <a:t>with distinctive </a:t>
            </a:r>
            <a:r>
              <a:rPr lang="en-US" dirty="0" err="1"/>
              <a:t>pericellular</a:t>
            </a:r>
            <a:r>
              <a:rPr lang="en-US" dirty="0"/>
              <a:t> halo are present. </a:t>
            </a:r>
            <a:r>
              <a:rPr lang="en-US" dirty="0" smtClean="0"/>
              <a:t>These cells </a:t>
            </a:r>
            <a:r>
              <a:rPr lang="en-US" dirty="0"/>
              <a:t>appear lacunar due to the shrinkage of cytoplasm </a:t>
            </a:r>
            <a:r>
              <a:rPr lang="en-US" dirty="0" smtClean="0"/>
              <a:t>in formalin-fixed </a:t>
            </a:r>
            <a:r>
              <a:rPr lang="en-US" dirty="0"/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199482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these 2 characteristics, the nodules </a:t>
            </a:r>
            <a:r>
              <a:rPr lang="en-US" dirty="0" smtClean="0"/>
              <a:t>between the </a:t>
            </a:r>
            <a:r>
              <a:rPr lang="en-US" dirty="0"/>
              <a:t>fibrous septa consist predominantly of lymphocytes </a:t>
            </a:r>
            <a:r>
              <a:rPr lang="en-US" dirty="0" smtClean="0"/>
              <a:t>and macrophages</a:t>
            </a:r>
            <a:r>
              <a:rPr lang="en-US" dirty="0"/>
              <a:t>, sometimes with foci of necrosis</a:t>
            </a:r>
          </a:p>
        </p:txBody>
      </p:sp>
    </p:spTree>
    <p:extLst>
      <p:ext uri="{BB962C8B-B14F-4D97-AF65-F5344CB8AC3E}">
        <p14:creationId xmlns:p14="http://schemas.microsoft.com/office/powerpoint/2010/main" val="2839008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896" y="557213"/>
            <a:ext cx="8113042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LYMPHOID NEOPLASMS: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lymphoid </a:t>
            </a:r>
            <a:r>
              <a:rPr lang="en-US" dirty="0" err="1"/>
              <a:t>leukaemias</a:t>
            </a:r>
            <a:r>
              <a:rPr lang="en-US" dirty="0"/>
              <a:t> have been classified </a:t>
            </a:r>
            <a:r>
              <a:rPr lang="en-US" dirty="0" smtClean="0"/>
              <a:t>on the </a:t>
            </a:r>
            <a:r>
              <a:rPr lang="en-US" dirty="0"/>
              <a:t>basis of survival and biologic course, into chronic and </a:t>
            </a:r>
            <a:r>
              <a:rPr lang="en-US" dirty="0" smtClean="0"/>
              <a:t>acute (CLL </a:t>
            </a:r>
            <a:r>
              <a:rPr lang="en-US" dirty="0"/>
              <a:t>and ALL). </a:t>
            </a:r>
            <a:endParaRPr lang="en-US" dirty="0" smtClean="0"/>
          </a:p>
          <a:p>
            <a:r>
              <a:rPr lang="en-US" dirty="0" smtClean="0"/>
              <a:t>Similarly</a:t>
            </a:r>
            <a:r>
              <a:rPr lang="en-US" dirty="0"/>
              <a:t>, two </a:t>
            </a:r>
            <a:r>
              <a:rPr lang="en-US" dirty="0" err="1"/>
              <a:t>clinicopathologically</a:t>
            </a:r>
            <a:r>
              <a:rPr lang="en-US" dirty="0"/>
              <a:t> </a:t>
            </a:r>
            <a:r>
              <a:rPr lang="en-US" dirty="0" smtClean="0"/>
              <a:t>distinct groups </a:t>
            </a:r>
            <a:r>
              <a:rPr lang="en-US" dirty="0"/>
              <a:t>of lymphomas are distinguished: </a:t>
            </a:r>
            <a:r>
              <a:rPr lang="en-US" dirty="0">
                <a:solidFill>
                  <a:srgbClr val="FFFF00"/>
                </a:solidFill>
              </a:rPr>
              <a:t>Hodgkin’s </a:t>
            </a:r>
            <a:r>
              <a:rPr lang="en-US" dirty="0" smtClean="0">
                <a:solidFill>
                  <a:srgbClr val="FFFF00"/>
                </a:solidFill>
              </a:rPr>
              <a:t>lymphoma or </a:t>
            </a:r>
            <a:r>
              <a:rPr lang="en-US" dirty="0">
                <a:solidFill>
                  <a:srgbClr val="FFFF00"/>
                </a:solidFill>
              </a:rPr>
              <a:t>Hodgkin’s disease (HD) and non-Hodgkin’s </a:t>
            </a:r>
            <a:r>
              <a:rPr lang="en-US" dirty="0" smtClean="0">
                <a:solidFill>
                  <a:srgbClr val="FFFF00"/>
                </a:solidFill>
              </a:rPr>
              <a:t>lymphomas (NHL</a:t>
            </a:r>
            <a:r>
              <a:rPr lang="en-US" dirty="0">
                <a:solidFill>
                  <a:srgbClr val="FFFF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132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Mixed-cellularity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form </a:t>
            </a:r>
            <a:r>
              <a:rPr lang="en-US" dirty="0" smtClean="0"/>
              <a:t>of HD </a:t>
            </a:r>
            <a:r>
              <a:rPr lang="en-US" dirty="0"/>
              <a:t>generally replaces the entire affected lymph </a:t>
            </a:r>
            <a:r>
              <a:rPr lang="en-US" dirty="0" smtClean="0"/>
              <a:t>nodes by </a:t>
            </a:r>
            <a:r>
              <a:rPr lang="en-US" dirty="0"/>
              <a:t>heterogeneous mixture of various types of </a:t>
            </a:r>
            <a:r>
              <a:rPr lang="en-US" dirty="0" smtClean="0"/>
              <a:t>apparently normal </a:t>
            </a:r>
            <a:r>
              <a:rPr lang="en-US" dirty="0"/>
              <a:t>cells.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include proliferating </a:t>
            </a:r>
            <a:r>
              <a:rPr lang="en-US" dirty="0" smtClean="0"/>
              <a:t>lymphocytes </a:t>
            </a:r>
            <a:r>
              <a:rPr lang="en-US" dirty="0" err="1" smtClean="0"/>
              <a:t>histiocytes</a:t>
            </a:r>
            <a:r>
              <a:rPr lang="en-US" dirty="0"/>
              <a:t>, </a:t>
            </a:r>
            <a:r>
              <a:rPr lang="en-US" dirty="0" err="1"/>
              <a:t>eosinophils</a:t>
            </a:r>
            <a:r>
              <a:rPr lang="en-US" dirty="0"/>
              <a:t>, neutrophils and plasma cells. </a:t>
            </a:r>
            <a:r>
              <a:rPr lang="en-US" dirty="0" err="1" smtClean="0"/>
              <a:t>Som</a:t>
            </a:r>
            <a:r>
              <a:rPr lang="en-US" dirty="0" smtClean="0"/>
              <a:t> amount </a:t>
            </a:r>
            <a:r>
              <a:rPr lang="en-US" dirty="0"/>
              <a:t>of fibrosis and focal areas of necrosis are </a:t>
            </a:r>
            <a:r>
              <a:rPr lang="en-US" dirty="0" smtClean="0"/>
              <a:t>generally present</a:t>
            </a:r>
            <a:r>
              <a:rPr lang="en-US" dirty="0"/>
              <a:t>. Typical RS cells are frequent</a:t>
            </a:r>
          </a:p>
        </p:txBody>
      </p:sp>
    </p:spTree>
    <p:extLst>
      <p:ext uri="{BB962C8B-B14F-4D97-AF65-F5344CB8AC3E}">
        <p14:creationId xmlns:p14="http://schemas.microsoft.com/office/powerpoint/2010/main" val="2294347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907" y="1825625"/>
            <a:ext cx="50921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93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Lymphocyte-depletion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this </a:t>
            </a:r>
            <a:r>
              <a:rPr lang="en-US" dirty="0" smtClean="0"/>
              <a:t>type of </a:t>
            </a:r>
            <a:r>
              <a:rPr lang="en-US" dirty="0"/>
              <a:t>HD, the lymph node is depleted of lymphocytes. </a:t>
            </a:r>
            <a:r>
              <a:rPr lang="en-US" dirty="0" smtClean="0"/>
              <a:t>There are </a:t>
            </a:r>
            <a:r>
              <a:rPr lang="en-US" dirty="0"/>
              <a:t>two variants of lymphocyte-depletion HD:</a:t>
            </a:r>
          </a:p>
          <a:p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) </a:t>
            </a:r>
            <a:r>
              <a:rPr lang="en-US" i="1" dirty="0">
                <a:solidFill>
                  <a:srgbClr val="FFFF00"/>
                </a:solidFill>
              </a:rPr>
              <a:t>Diffuse fibrotic variant </a:t>
            </a:r>
            <a:r>
              <a:rPr lang="en-US" dirty="0"/>
              <a:t>is </a:t>
            </a:r>
            <a:r>
              <a:rPr lang="en-US" dirty="0" err="1"/>
              <a:t>hypocellular</a:t>
            </a:r>
            <a:r>
              <a:rPr lang="en-US" dirty="0"/>
              <a:t> and the </a:t>
            </a:r>
            <a:r>
              <a:rPr lang="en-US" dirty="0" smtClean="0"/>
              <a:t>entire lymph </a:t>
            </a:r>
            <a:r>
              <a:rPr lang="en-US" dirty="0"/>
              <a:t>node is replaced by diffuse fibrosis, </a:t>
            </a:r>
            <a:r>
              <a:rPr lang="en-US" dirty="0" smtClean="0"/>
              <a:t>appearing as </a:t>
            </a:r>
            <a:r>
              <a:rPr lang="en-US" dirty="0"/>
              <a:t>homogeneous, </a:t>
            </a:r>
            <a:r>
              <a:rPr lang="en-US" dirty="0" err="1"/>
              <a:t>fibrillar</a:t>
            </a:r>
            <a:r>
              <a:rPr lang="en-US" dirty="0"/>
              <a:t> hyaline material. The area </a:t>
            </a:r>
            <a:r>
              <a:rPr lang="en-US" dirty="0" smtClean="0"/>
              <a:t>of </a:t>
            </a:r>
            <a:r>
              <a:rPr lang="en-US" dirty="0" err="1"/>
              <a:t>hyalinosis</a:t>
            </a:r>
            <a:r>
              <a:rPr lang="en-US" dirty="0"/>
              <a:t> contains some lymphocytes, atypical </a:t>
            </a:r>
            <a:r>
              <a:rPr lang="en-US" dirty="0" err="1" smtClean="0"/>
              <a:t>histiocytes</a:t>
            </a: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dirty="0"/>
              <a:t>Hodgkin cells), and numerous typical and </a:t>
            </a:r>
            <a:r>
              <a:rPr lang="en-US" dirty="0" smtClean="0"/>
              <a:t>atypical (pleomorphic</a:t>
            </a:r>
            <a:r>
              <a:rPr lang="en-US" dirty="0"/>
              <a:t>) RS cells.</a:t>
            </a:r>
          </a:p>
          <a:p>
            <a:r>
              <a:rPr lang="en-US" dirty="0">
                <a:solidFill>
                  <a:srgbClr val="FFFF00"/>
                </a:solidFill>
              </a:rPr>
              <a:t>ii) </a:t>
            </a:r>
            <a:r>
              <a:rPr lang="en-US" i="1" dirty="0">
                <a:solidFill>
                  <a:srgbClr val="FFFF00"/>
                </a:solidFill>
              </a:rPr>
              <a:t>Reticular variant </a:t>
            </a:r>
            <a:r>
              <a:rPr lang="en-US" dirty="0"/>
              <a:t>is much more cellular and consists </a:t>
            </a:r>
            <a:r>
              <a:rPr lang="en-US" dirty="0" smtClean="0"/>
              <a:t>of large </a:t>
            </a:r>
            <a:r>
              <a:rPr lang="en-US" dirty="0"/>
              <a:t>number of atypical pleomorphic </a:t>
            </a:r>
            <a:r>
              <a:rPr lang="en-US" dirty="0" err="1"/>
              <a:t>histiocytes</a:t>
            </a:r>
            <a:r>
              <a:rPr lang="en-US" dirty="0"/>
              <a:t>, </a:t>
            </a:r>
            <a:r>
              <a:rPr lang="en-US" dirty="0" smtClean="0"/>
              <a:t>scanty lymphocytes </a:t>
            </a:r>
            <a:r>
              <a:rPr lang="en-US" dirty="0"/>
              <a:t>and a few typical RS cells.</a:t>
            </a:r>
          </a:p>
        </p:txBody>
      </p:sp>
    </p:spTree>
    <p:extLst>
      <p:ext uri="{BB962C8B-B14F-4D97-AF65-F5344CB8AC3E}">
        <p14:creationId xmlns:p14="http://schemas.microsoft.com/office/powerpoint/2010/main" val="761734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5" y="868361"/>
            <a:ext cx="5962795" cy="51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34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NODULAR LYMPHOCYTE-PREDOMINANT 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newly described entity which is distinct from </a:t>
            </a:r>
            <a:r>
              <a:rPr lang="en-US" dirty="0" smtClean="0"/>
              <a:t>the classic </a:t>
            </a:r>
            <a:r>
              <a:rPr lang="en-US" dirty="0"/>
              <a:t>HD described </a:t>
            </a:r>
            <a:r>
              <a:rPr lang="en-US" dirty="0" smtClean="0"/>
              <a:t>above</a:t>
            </a:r>
          </a:p>
          <a:p>
            <a:r>
              <a:rPr lang="en-US" dirty="0" err="1"/>
              <a:t>i</a:t>
            </a:r>
            <a:r>
              <a:rPr lang="en-US" dirty="0"/>
              <a:t>) These cases of HD have a nodular growth pattern (</a:t>
            </a:r>
            <a:r>
              <a:rPr lang="en-US" dirty="0" smtClean="0"/>
              <a:t>similar to </a:t>
            </a:r>
            <a:r>
              <a:rPr lang="en-US" dirty="0"/>
              <a:t>nodular sclerosis type).</a:t>
            </a:r>
          </a:p>
          <a:p>
            <a:r>
              <a:rPr lang="en-US" dirty="0"/>
              <a:t>ii) Like lymphocyte-predominant pattern of classic </a:t>
            </a:r>
            <a:r>
              <a:rPr lang="en-US" dirty="0" smtClean="0"/>
              <a:t>type, there </a:t>
            </a:r>
            <a:r>
              <a:rPr lang="en-US" dirty="0"/>
              <a:t>is predominance of small lymphocytes with </a:t>
            </a:r>
            <a:r>
              <a:rPr lang="en-US" dirty="0" smtClean="0"/>
              <a:t>sparse number </a:t>
            </a:r>
            <a:r>
              <a:rPr lang="en-US" dirty="0"/>
              <a:t>of RS cells.</a:t>
            </a:r>
          </a:p>
        </p:txBody>
      </p:sp>
    </p:spTree>
    <p:extLst>
      <p:ext uri="{BB962C8B-B14F-4D97-AF65-F5344CB8AC3E}">
        <p14:creationId xmlns:p14="http://schemas.microsoft.com/office/powerpoint/2010/main" val="1993137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Hodgkin’s disease is particularly frequent among young </a:t>
            </a:r>
            <a:r>
              <a:rPr lang="en-US" dirty="0" smtClean="0"/>
              <a:t>and middle-aged </a:t>
            </a:r>
            <a:r>
              <a:rPr lang="en-US" dirty="0"/>
              <a:t>adults. All histologic subtypes of HD, </a:t>
            </a:r>
            <a:r>
              <a:rPr lang="en-US" dirty="0" smtClean="0"/>
              <a:t>except the </a:t>
            </a:r>
            <a:r>
              <a:rPr lang="en-US" dirty="0"/>
              <a:t>nodular sclerosis variety, are more common in males</a:t>
            </a:r>
            <a:r>
              <a:rPr lang="en-US" dirty="0" smtClean="0"/>
              <a:t>.</a:t>
            </a:r>
          </a:p>
          <a:p>
            <a:r>
              <a:rPr lang="en-US" dirty="0"/>
              <a:t>The disease usually begins with superficial lymph </a:t>
            </a:r>
            <a:r>
              <a:rPr lang="en-US" dirty="0" smtClean="0"/>
              <a:t>node enlargement </a:t>
            </a:r>
            <a:r>
              <a:rPr lang="en-US" dirty="0"/>
              <a:t>and subsequently spreads to other lymphoid </a:t>
            </a:r>
            <a:r>
              <a:rPr lang="en-US" dirty="0" smtClean="0"/>
              <a:t>and non-lymphoid </a:t>
            </a:r>
            <a:r>
              <a:rPr lang="en-US" dirty="0"/>
              <a:t>structures.</a:t>
            </a:r>
          </a:p>
        </p:txBody>
      </p:sp>
    </p:spTree>
    <p:extLst>
      <p:ext uri="{BB962C8B-B14F-4D97-AF65-F5344CB8AC3E}">
        <p14:creationId xmlns:p14="http://schemas.microsoft.com/office/powerpoint/2010/main" val="803040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Most commonly, patients present with painless, </a:t>
            </a:r>
            <a:r>
              <a:rPr lang="en-US" dirty="0" smtClean="0"/>
              <a:t>movable and </a:t>
            </a:r>
            <a:r>
              <a:rPr lang="en-US" dirty="0"/>
              <a:t>firm </a:t>
            </a:r>
            <a:r>
              <a:rPr lang="en-US" i="1" dirty="0"/>
              <a:t>lymphadenopathy. </a:t>
            </a:r>
            <a:r>
              <a:rPr lang="en-US" dirty="0"/>
              <a:t>The cervical and </a:t>
            </a:r>
            <a:r>
              <a:rPr lang="en-US" dirty="0" err="1" smtClean="0"/>
              <a:t>mediastinal</a:t>
            </a:r>
            <a:r>
              <a:rPr lang="en-US" dirty="0"/>
              <a:t> </a:t>
            </a:r>
            <a:r>
              <a:rPr lang="en-US" dirty="0" smtClean="0"/>
              <a:t>lymph </a:t>
            </a:r>
            <a:r>
              <a:rPr lang="en-US" dirty="0"/>
              <a:t>nodes are involved most frequently. Other lymph </a:t>
            </a:r>
            <a:r>
              <a:rPr lang="en-US" dirty="0" smtClean="0"/>
              <a:t>node groups </a:t>
            </a:r>
            <a:r>
              <a:rPr lang="en-US" dirty="0"/>
              <a:t>like axillary, inguinal and abdominal are </a:t>
            </a:r>
            <a:r>
              <a:rPr lang="en-US" dirty="0" smtClean="0"/>
              <a:t>involved sometimes.</a:t>
            </a:r>
            <a:endParaRPr lang="en-US" dirty="0"/>
          </a:p>
          <a:p>
            <a:r>
              <a:rPr lang="en-US" dirty="0"/>
              <a:t>2. Approximately half the patients develop </a:t>
            </a:r>
            <a:r>
              <a:rPr lang="en-US" i="1" dirty="0" smtClean="0"/>
              <a:t>splenomegaly </a:t>
            </a:r>
            <a:r>
              <a:rPr lang="en-US" dirty="0" smtClean="0"/>
              <a:t>during </a:t>
            </a:r>
            <a:r>
              <a:rPr lang="en-US" dirty="0"/>
              <a:t>the course of the disease. </a:t>
            </a:r>
            <a:r>
              <a:rPr lang="en-US" i="1" dirty="0"/>
              <a:t>Liver enlargement </a:t>
            </a:r>
            <a:r>
              <a:rPr lang="en-US" dirty="0"/>
              <a:t>too </a:t>
            </a:r>
            <a:r>
              <a:rPr lang="en-US" dirty="0" smtClean="0"/>
              <a:t>may occur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79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i="1" dirty="0"/>
              <a:t>Constitutional symptoms </a:t>
            </a:r>
            <a:r>
              <a:rPr lang="en-US" dirty="0"/>
              <a:t>(type B symptoms) are present </a:t>
            </a:r>
            <a:r>
              <a:rPr lang="en-US" dirty="0" smtClean="0"/>
              <a:t>in 25-40</a:t>
            </a:r>
            <a:r>
              <a:rPr lang="en-US" dirty="0"/>
              <a:t>% of patients.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common is low-grade fever </a:t>
            </a:r>
            <a:r>
              <a:rPr lang="en-US" dirty="0" smtClean="0"/>
              <a:t>with night </a:t>
            </a:r>
            <a:r>
              <a:rPr lang="en-US" dirty="0"/>
              <a:t>sweats and weight loss. </a:t>
            </a:r>
          </a:p>
          <a:p>
            <a:r>
              <a:rPr lang="en-US" dirty="0" smtClean="0"/>
              <a:t>Other </a:t>
            </a:r>
            <a:r>
              <a:rPr lang="en-US" dirty="0"/>
              <a:t>symptoms include </a:t>
            </a:r>
            <a:r>
              <a:rPr lang="en-US" dirty="0" smtClean="0"/>
              <a:t>fatigue, malaise</a:t>
            </a:r>
            <a:r>
              <a:rPr lang="en-US" dirty="0"/>
              <a:t>, weakness and pruritus.</a:t>
            </a:r>
          </a:p>
        </p:txBody>
      </p:sp>
    </p:spTree>
    <p:extLst>
      <p:ext uri="{BB962C8B-B14F-4D97-AF65-F5344CB8AC3E}">
        <p14:creationId xmlns:p14="http://schemas.microsoft.com/office/powerpoint/2010/main" val="929532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LABORATORY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Besides clinical and pathologic findings, there are </a:t>
            </a:r>
            <a:r>
              <a:rPr lang="en-US" dirty="0" smtClean="0"/>
              <a:t>some </a:t>
            </a:r>
            <a:r>
              <a:rPr lang="en-US" dirty="0" err="1" smtClean="0"/>
              <a:t>haematologic</a:t>
            </a:r>
            <a:r>
              <a:rPr lang="en-US" dirty="0" smtClean="0"/>
              <a:t> </a:t>
            </a:r>
            <a:r>
              <a:rPr lang="en-US" dirty="0"/>
              <a:t>and immunologic abnormalities in HD.</a:t>
            </a:r>
          </a:p>
          <a:p>
            <a:r>
              <a:rPr lang="en-US" b="1" dirty="0" err="1">
                <a:solidFill>
                  <a:srgbClr val="FFFF00"/>
                </a:solidFill>
              </a:rPr>
              <a:t>Haematologic</a:t>
            </a:r>
            <a:r>
              <a:rPr lang="en-US" b="1" dirty="0">
                <a:solidFill>
                  <a:srgbClr val="FFFF00"/>
                </a:solidFill>
              </a:rPr>
              <a:t> abnormalities</a:t>
            </a:r>
          </a:p>
          <a:p>
            <a:r>
              <a:rPr lang="en-US" dirty="0"/>
              <a:t>1. A moderate, normocytic and normochromic </a:t>
            </a:r>
            <a:r>
              <a:rPr lang="en-US" i="1" dirty="0" err="1"/>
              <a:t>anaemia</a:t>
            </a:r>
            <a:r>
              <a:rPr lang="en-US" i="1" dirty="0"/>
              <a:t> </a:t>
            </a:r>
            <a:r>
              <a:rPr lang="en-US" dirty="0" smtClean="0"/>
              <a:t>is often </a:t>
            </a:r>
            <a:r>
              <a:rPr lang="en-US" dirty="0"/>
              <a:t>present.</a:t>
            </a:r>
          </a:p>
          <a:p>
            <a:r>
              <a:rPr lang="en-US" dirty="0"/>
              <a:t>2. </a:t>
            </a:r>
            <a:r>
              <a:rPr lang="en-US" i="1" dirty="0"/>
              <a:t>Serum iron and TIBC </a:t>
            </a:r>
            <a:r>
              <a:rPr lang="en-US" dirty="0"/>
              <a:t>are low but marrow iron stores </a:t>
            </a:r>
            <a:r>
              <a:rPr lang="en-US" dirty="0" smtClean="0"/>
              <a:t>are normal </a:t>
            </a:r>
            <a:r>
              <a:rPr lang="en-US" dirty="0"/>
              <a:t>or increased.</a:t>
            </a:r>
          </a:p>
          <a:p>
            <a:r>
              <a:rPr lang="en-US" dirty="0"/>
              <a:t>3. </a:t>
            </a:r>
            <a:r>
              <a:rPr lang="en-US" i="1" dirty="0"/>
              <a:t>Marrow infiltration </a:t>
            </a:r>
            <a:r>
              <a:rPr lang="en-US" dirty="0"/>
              <a:t>by the disease may produce </a:t>
            </a:r>
            <a:r>
              <a:rPr lang="en-US" dirty="0" smtClean="0"/>
              <a:t>marrow failure </a:t>
            </a:r>
            <a:r>
              <a:rPr lang="en-US" dirty="0"/>
              <a:t>with </a:t>
            </a:r>
            <a:r>
              <a:rPr lang="en-US" dirty="0" err="1"/>
              <a:t>leucoerythroblastic</a:t>
            </a:r>
            <a:r>
              <a:rPr lang="en-US" dirty="0"/>
              <a:t> reaction.</a:t>
            </a:r>
          </a:p>
        </p:txBody>
      </p:sp>
    </p:spTree>
    <p:extLst>
      <p:ext uri="{BB962C8B-B14F-4D97-AF65-F5344CB8AC3E}">
        <p14:creationId xmlns:p14="http://schemas.microsoft.com/office/powerpoint/2010/main" val="3431827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i="1" dirty="0"/>
              <a:t>Routine blood counts </a:t>
            </a:r>
            <a:r>
              <a:rPr lang="en-US" dirty="0"/>
              <a:t>reveal moderate </a:t>
            </a:r>
            <a:r>
              <a:rPr lang="en-US" dirty="0" err="1" smtClean="0"/>
              <a:t>leukaemoid</a:t>
            </a:r>
            <a:r>
              <a:rPr lang="en-US" dirty="0"/>
              <a:t> </a:t>
            </a:r>
            <a:r>
              <a:rPr lang="en-US" dirty="0" smtClean="0"/>
              <a:t>reaction</a:t>
            </a:r>
            <a:r>
              <a:rPr lang="en-US" dirty="0"/>
              <a:t>. Cases with pruritus frequently show </a:t>
            </a:r>
            <a:r>
              <a:rPr lang="en-US" dirty="0" smtClean="0"/>
              <a:t>peripheral eosinophilia</a:t>
            </a:r>
            <a:r>
              <a:rPr lang="en-US" dirty="0"/>
              <a:t>.</a:t>
            </a:r>
          </a:p>
          <a:p>
            <a:r>
              <a:rPr lang="en-US" dirty="0"/>
              <a:t>Advanced disease is associated with </a:t>
            </a:r>
            <a:r>
              <a:rPr lang="en-US" dirty="0" smtClean="0"/>
              <a:t>absolute </a:t>
            </a:r>
            <a:r>
              <a:rPr lang="en-US" dirty="0" err="1" smtClean="0"/>
              <a:t>lymphopenia</a:t>
            </a:r>
            <a:r>
              <a:rPr lang="en-US" dirty="0"/>
              <a:t>.</a:t>
            </a:r>
          </a:p>
          <a:p>
            <a:r>
              <a:rPr lang="en-US" dirty="0"/>
              <a:t>5 </a:t>
            </a:r>
            <a:r>
              <a:rPr lang="en-US" i="1" dirty="0"/>
              <a:t>Platelet count </a:t>
            </a:r>
            <a:r>
              <a:rPr lang="en-US" dirty="0"/>
              <a:t>is normal or increased.</a:t>
            </a:r>
          </a:p>
          <a:p>
            <a:r>
              <a:rPr lang="en-US" dirty="0"/>
              <a:t>6. </a:t>
            </a:r>
            <a:r>
              <a:rPr lang="en-US" i="1" dirty="0"/>
              <a:t>ESR </a:t>
            </a:r>
            <a:r>
              <a:rPr lang="en-US" dirty="0"/>
              <a:t>is invariably elevated.</a:t>
            </a:r>
          </a:p>
        </p:txBody>
      </p:sp>
    </p:spTree>
    <p:extLst>
      <p:ext uri="{BB962C8B-B14F-4D97-AF65-F5344CB8AC3E}">
        <p14:creationId xmlns:p14="http://schemas.microsoft.com/office/powerpoint/2010/main" val="144427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HODGKIN’S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Hodgkin’s disease (HD) primarily arises within the </a:t>
            </a:r>
            <a:r>
              <a:rPr lang="en-US" dirty="0" smtClean="0"/>
              <a:t>lymph nodes </a:t>
            </a:r>
            <a:r>
              <a:rPr lang="en-US" dirty="0"/>
              <a:t>and involves the </a:t>
            </a:r>
            <a:r>
              <a:rPr lang="en-US" dirty="0" err="1"/>
              <a:t>extranodal</a:t>
            </a:r>
            <a:r>
              <a:rPr lang="en-US" dirty="0"/>
              <a:t> sites </a:t>
            </a:r>
            <a:r>
              <a:rPr lang="en-US" dirty="0" smtClean="0"/>
              <a:t>secondarily in young adults </a:t>
            </a:r>
            <a:r>
              <a:rPr lang="en-US" dirty="0"/>
              <a:t>between the age of 15 and 35 years and the other </a:t>
            </a:r>
            <a:r>
              <a:rPr lang="en-US" dirty="0" smtClean="0"/>
              <a:t>peak after </a:t>
            </a:r>
            <a:r>
              <a:rPr lang="en-US" dirty="0"/>
              <a:t>5th decade of life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The </a:t>
            </a:r>
            <a:r>
              <a:rPr lang="en-US" dirty="0"/>
              <a:t>HD is more prevalent in </a:t>
            </a:r>
            <a:r>
              <a:rPr lang="en-US" dirty="0" smtClean="0"/>
              <a:t>young adult </a:t>
            </a:r>
            <a:r>
              <a:rPr lang="en-US" dirty="0"/>
              <a:t>males than females. The classical diagnostic feature </a:t>
            </a:r>
            <a:r>
              <a:rPr lang="en-US" dirty="0" smtClean="0"/>
              <a:t>is the </a:t>
            </a:r>
            <a:r>
              <a:rPr lang="en-US" dirty="0"/>
              <a:t>presence of </a:t>
            </a:r>
            <a:r>
              <a:rPr lang="en-US" i="1" dirty="0"/>
              <a:t>Reed-Sternberg (RS) cell (or </a:t>
            </a:r>
            <a:r>
              <a:rPr lang="en-US" i="1" dirty="0" smtClean="0"/>
              <a:t>Dorothy-Reed- Sternberg </a:t>
            </a:r>
            <a:r>
              <a:rPr lang="en-US" i="1" dirty="0"/>
              <a:t>cell</a:t>
            </a:r>
            <a:r>
              <a:rPr lang="en-US" i="1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88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Immunologic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There is progressive fall in </a:t>
            </a:r>
            <a:r>
              <a:rPr lang="en-US" dirty="0" err="1"/>
              <a:t>immunocompetent</a:t>
            </a:r>
            <a:r>
              <a:rPr lang="en-US" dirty="0"/>
              <a:t> T-cells </a:t>
            </a:r>
            <a:r>
              <a:rPr lang="en-US" dirty="0" smtClean="0"/>
              <a:t>with </a:t>
            </a:r>
            <a:r>
              <a:rPr lang="en-US" i="1" dirty="0" smtClean="0"/>
              <a:t>defective </a:t>
            </a:r>
            <a:r>
              <a:rPr lang="en-US" i="1" dirty="0"/>
              <a:t>cellular immunity. </a:t>
            </a:r>
            <a:r>
              <a:rPr lang="en-US" dirty="0"/>
              <a:t>There is reversal of CD4: CD8 </a:t>
            </a:r>
            <a:r>
              <a:rPr lang="en-US" dirty="0" smtClean="0"/>
              <a:t>ratio and </a:t>
            </a:r>
            <a:r>
              <a:rPr lang="en-US" dirty="0" err="1"/>
              <a:t>anergy</a:t>
            </a:r>
            <a:r>
              <a:rPr lang="en-US" dirty="0"/>
              <a:t> to routine skin tests.</a:t>
            </a:r>
          </a:p>
          <a:p>
            <a:r>
              <a:rPr lang="en-US" dirty="0"/>
              <a:t>2. </a:t>
            </a:r>
            <a:r>
              <a:rPr lang="en-US" i="1" dirty="0" err="1"/>
              <a:t>Humoral</a:t>
            </a:r>
            <a:r>
              <a:rPr lang="en-US" i="1" dirty="0"/>
              <a:t> antibody production </a:t>
            </a:r>
            <a:r>
              <a:rPr lang="en-US" dirty="0"/>
              <a:t>is normal in </a:t>
            </a:r>
            <a:r>
              <a:rPr lang="en-US" dirty="0" smtClean="0"/>
              <a:t>untreated patients </a:t>
            </a:r>
            <a:r>
              <a:rPr lang="en-US" dirty="0"/>
              <a:t>until late in the disease</a:t>
            </a:r>
          </a:p>
        </p:txBody>
      </p:sp>
    </p:spTree>
    <p:extLst>
      <p:ext uri="{BB962C8B-B14F-4D97-AF65-F5344CB8AC3E}">
        <p14:creationId xmlns:p14="http://schemas.microsoft.com/office/powerpoint/2010/main" val="2982274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biopsy and </a:t>
            </a:r>
            <a:r>
              <a:rPr lang="en-US" dirty="0" err="1"/>
              <a:t>histopathologic</a:t>
            </a:r>
            <a:r>
              <a:rPr lang="en-US" dirty="0"/>
              <a:t> classification of HD, </a:t>
            </a:r>
            <a:r>
              <a:rPr lang="en-US" dirty="0" smtClean="0"/>
              <a:t>the extent </a:t>
            </a:r>
            <a:r>
              <a:rPr lang="en-US" dirty="0"/>
              <a:t>of involvement of the disease (i.e. staging) is studied </a:t>
            </a:r>
            <a:r>
              <a:rPr lang="en-US" dirty="0" smtClean="0"/>
              <a:t>in order </a:t>
            </a:r>
            <a:r>
              <a:rPr lang="en-US" dirty="0"/>
              <a:t>to select proper treatment and assess the prognosis. </a:t>
            </a:r>
            <a:r>
              <a:rPr lang="en-US" i="1" dirty="0"/>
              <a:t>Ann</a:t>
            </a:r>
          </a:p>
          <a:p>
            <a:r>
              <a:rPr lang="en-US" i="1" dirty="0"/>
              <a:t>Arbor staging </a:t>
            </a:r>
            <a:r>
              <a:rPr lang="en-US" i="1" dirty="0" smtClean="0"/>
              <a:t>classification </a:t>
            </a:r>
            <a:r>
              <a:rPr lang="en-US" dirty="0" smtClean="0"/>
              <a:t>takes </a:t>
            </a:r>
            <a:r>
              <a:rPr lang="en-US" dirty="0"/>
              <a:t>into account both clinical </a:t>
            </a:r>
            <a:r>
              <a:rPr lang="en-US" dirty="0" smtClean="0"/>
              <a:t>and pathologic </a:t>
            </a:r>
            <a:r>
              <a:rPr lang="en-US" dirty="0"/>
              <a:t>stage of the disease.</a:t>
            </a:r>
          </a:p>
        </p:txBody>
      </p:sp>
    </p:spTree>
    <p:extLst>
      <p:ext uri="{BB962C8B-B14F-4D97-AF65-F5344CB8AC3E}">
        <p14:creationId xmlns:p14="http://schemas.microsoft.com/office/powerpoint/2010/main" val="375715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suffix </a:t>
            </a:r>
            <a:r>
              <a:rPr lang="en-US" i="1" dirty="0"/>
              <a:t>A </a:t>
            </a:r>
            <a:r>
              <a:rPr lang="en-US" dirty="0"/>
              <a:t>or </a:t>
            </a:r>
            <a:r>
              <a:rPr lang="en-US" i="1" dirty="0"/>
              <a:t>B </a:t>
            </a:r>
            <a:r>
              <a:rPr lang="en-US" dirty="0"/>
              <a:t>are added to the above stages </a:t>
            </a:r>
            <a:r>
              <a:rPr lang="en-US" dirty="0" smtClean="0"/>
              <a:t>depending upon </a:t>
            </a:r>
            <a:r>
              <a:rPr lang="en-US" dirty="0"/>
              <a:t>whether the three constitutional symptoms</a:t>
            </a:r>
          </a:p>
          <a:p>
            <a:r>
              <a:rPr lang="en-US" dirty="0"/>
              <a:t>(</a:t>
            </a:r>
            <a:r>
              <a:rPr lang="en-US" dirty="0" smtClean="0">
                <a:solidFill>
                  <a:srgbClr val="FFFF00"/>
                </a:solidFill>
              </a:rPr>
              <a:t>fever, night </a:t>
            </a:r>
            <a:r>
              <a:rPr lang="en-US" dirty="0">
                <a:solidFill>
                  <a:srgbClr val="FFFF00"/>
                </a:solidFill>
              </a:rPr>
              <a:t>sweats and unexplained weight loss </a:t>
            </a:r>
            <a:r>
              <a:rPr lang="en-US" dirty="0"/>
              <a:t>exceeding 10% </a:t>
            </a:r>
            <a:r>
              <a:rPr lang="en-US" dirty="0" smtClean="0"/>
              <a:t>of normal</a:t>
            </a:r>
            <a:r>
              <a:rPr lang="en-US" dirty="0"/>
              <a:t>) are absent (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) or present (</a:t>
            </a:r>
            <a:r>
              <a:rPr lang="en-US" dirty="0">
                <a:solidFill>
                  <a:srgbClr val="FFFF00"/>
                </a:solidFill>
              </a:rPr>
              <a:t>B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suffix </a:t>
            </a:r>
            <a:r>
              <a:rPr lang="en-US" i="1" dirty="0">
                <a:solidFill>
                  <a:srgbClr val="FFFF0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FFFF00"/>
                </a:solidFill>
              </a:rPr>
              <a:t>S </a:t>
            </a:r>
            <a:r>
              <a:rPr lang="en-US" dirty="0"/>
              <a:t>are </a:t>
            </a:r>
            <a:r>
              <a:rPr lang="en-US" dirty="0" smtClean="0"/>
              <a:t>used for </a:t>
            </a:r>
            <a:r>
              <a:rPr lang="en-US" dirty="0" err="1">
                <a:solidFill>
                  <a:srgbClr val="FFFF00"/>
                </a:solidFill>
              </a:rPr>
              <a:t>extranodal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involvement and </a:t>
            </a:r>
            <a:r>
              <a:rPr lang="en-US" dirty="0">
                <a:solidFill>
                  <a:srgbClr val="FFFF00"/>
                </a:solidFill>
              </a:rPr>
              <a:t>splenomegaly</a:t>
            </a:r>
            <a:r>
              <a:rPr lang="en-US" dirty="0"/>
              <a:t> respectively</a:t>
            </a:r>
          </a:p>
        </p:txBody>
      </p:sp>
    </p:spTree>
    <p:extLst>
      <p:ext uri="{BB962C8B-B14F-4D97-AF65-F5344CB8AC3E}">
        <p14:creationId xmlns:p14="http://schemas.microsoft.com/office/powerpoint/2010/main" val="2753920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For complete staging, a number of other </a:t>
            </a:r>
            <a:r>
              <a:rPr lang="en-US" sz="2800" i="1" dirty="0"/>
              <a:t>essential diagnostic studies </a:t>
            </a:r>
            <a:r>
              <a:rPr lang="en-US" sz="2800" dirty="0"/>
              <a:t>are recommended. These are as under: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</a:t>
            </a:r>
            <a:r>
              <a:rPr lang="en-US" dirty="0"/>
              <a:t>. Detailed physical examination including sites of </a:t>
            </a:r>
            <a:r>
              <a:rPr lang="en-US" dirty="0" smtClean="0"/>
              <a:t>nodal involvement </a:t>
            </a:r>
            <a:r>
              <a:rPr lang="en-US" dirty="0"/>
              <a:t>and splenomegaly.</a:t>
            </a:r>
          </a:p>
          <a:p>
            <a:r>
              <a:rPr lang="en-US" dirty="0"/>
              <a:t>2. Chest radiograph to exclude </a:t>
            </a:r>
            <a:r>
              <a:rPr lang="en-US" dirty="0" err="1"/>
              <a:t>mediastinal</a:t>
            </a:r>
            <a:r>
              <a:rPr lang="en-US" dirty="0"/>
              <a:t>, pleural and </a:t>
            </a:r>
            <a:r>
              <a:rPr lang="en-US" dirty="0" smtClean="0"/>
              <a:t>lung parenchymal </a:t>
            </a:r>
            <a:r>
              <a:rPr lang="en-US" dirty="0"/>
              <a:t>involvement.</a:t>
            </a:r>
          </a:p>
          <a:p>
            <a:r>
              <a:rPr lang="en-US" dirty="0"/>
              <a:t>3. CT scan of abdomen and pelvis.</a:t>
            </a:r>
          </a:p>
          <a:p>
            <a:r>
              <a:rPr lang="en-US" dirty="0"/>
              <a:t>4. Documentation of constitutional symptoms (B symptoms).</a:t>
            </a:r>
          </a:p>
          <a:p>
            <a:r>
              <a:rPr lang="en-US" dirty="0"/>
              <a:t>5. Laboratory evaluation of complete blood counts, liver and</a:t>
            </a:r>
          </a:p>
          <a:p>
            <a:r>
              <a:rPr lang="en-US" dirty="0"/>
              <a:t>kidney function tests.</a:t>
            </a:r>
          </a:p>
          <a:p>
            <a:r>
              <a:rPr lang="en-US" dirty="0"/>
              <a:t>6. Bilateral bone marrow biopsy.</a:t>
            </a:r>
          </a:p>
          <a:p>
            <a:r>
              <a:rPr lang="en-US" dirty="0"/>
              <a:t>7. Finally, </a:t>
            </a:r>
            <a:r>
              <a:rPr lang="en-US" dirty="0" err="1"/>
              <a:t>histopathologic</a:t>
            </a:r>
            <a:r>
              <a:rPr lang="en-US" dirty="0"/>
              <a:t> documentation of the type </a:t>
            </a:r>
            <a:r>
              <a:rPr lang="en-US" dirty="0" smtClean="0"/>
              <a:t>of Hodgkin’s </a:t>
            </a:r>
            <a:r>
              <a:rPr lang="en-US" dirty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2564052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71" y="365125"/>
            <a:ext cx="7200067" cy="64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1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diagnosis of HD requires accurate microscopic diagnosis </a:t>
            </a:r>
            <a:r>
              <a:rPr lang="en-US" dirty="0" smtClean="0"/>
              <a:t>by biopsy</a:t>
            </a:r>
            <a:r>
              <a:rPr lang="en-US" dirty="0"/>
              <a:t>, usually from lymph node</a:t>
            </a:r>
            <a:r>
              <a:rPr lang="en-US" dirty="0" smtClean="0"/>
              <a:t>,</a:t>
            </a:r>
          </a:p>
          <a:p>
            <a:r>
              <a:rPr lang="en-US" dirty="0"/>
              <a:t>The diagnosis of HD requires accurate microscopic diagnosis </a:t>
            </a:r>
            <a:r>
              <a:rPr lang="en-US" dirty="0" smtClean="0"/>
              <a:t>by biopsy</a:t>
            </a:r>
            <a:r>
              <a:rPr lang="en-US" dirty="0"/>
              <a:t>, usually from lymph node,</a:t>
            </a:r>
          </a:p>
        </p:txBody>
      </p:sp>
    </p:spTree>
    <p:extLst>
      <p:ext uri="{BB962C8B-B14F-4D97-AF65-F5344CB8AC3E}">
        <p14:creationId xmlns:p14="http://schemas.microsoft.com/office/powerpoint/2010/main" val="319793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Rye’s </a:t>
            </a:r>
            <a:r>
              <a:rPr lang="en-US" dirty="0"/>
              <a:t>classification divides HD into the following 4 subtypes: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1. Lymphocyte-predominance type</a:t>
            </a:r>
          </a:p>
          <a:p>
            <a:r>
              <a:rPr lang="en-US" dirty="0"/>
              <a:t>2. Nodular-sclerosis type</a:t>
            </a:r>
          </a:p>
          <a:p>
            <a:r>
              <a:rPr lang="en-US" dirty="0"/>
              <a:t>3. Mixed-cellularity type</a:t>
            </a:r>
          </a:p>
          <a:p>
            <a:r>
              <a:rPr lang="en-US" dirty="0"/>
              <a:t>4. Lymphocyte-depletion type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WHO </a:t>
            </a:r>
            <a:r>
              <a:rPr lang="en-US" dirty="0">
                <a:solidFill>
                  <a:srgbClr val="FFFF00"/>
                </a:solidFill>
              </a:rPr>
              <a:t>classification of lymphoid neoplasms</a:t>
            </a:r>
          </a:p>
          <a:p>
            <a:r>
              <a:rPr lang="en-US" dirty="0"/>
              <a:t>divides HD into 2 main groups:</a:t>
            </a:r>
          </a:p>
          <a:p>
            <a:r>
              <a:rPr lang="en-US" dirty="0"/>
              <a:t>I. Nodular lymphocyte-predominant HD (a new type).</a:t>
            </a:r>
          </a:p>
          <a:p>
            <a:r>
              <a:rPr lang="en-US" dirty="0"/>
              <a:t>II. Classic HD (includes all the 4 above subtypes in the </a:t>
            </a:r>
            <a:r>
              <a:rPr lang="en-US" dirty="0" smtClean="0"/>
              <a:t>Rye classification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661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REED-STERNBERG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There are several morphologic variants of RS cells </a:t>
            </a:r>
            <a:r>
              <a:rPr lang="en-US" dirty="0" smtClean="0"/>
              <a:t>which </a:t>
            </a:r>
            <a:r>
              <a:rPr lang="en-US" dirty="0" err="1" smtClean="0"/>
              <a:t>characterise</a:t>
            </a:r>
            <a:r>
              <a:rPr lang="en-US" dirty="0" smtClean="0"/>
              <a:t> </a:t>
            </a:r>
            <a:r>
              <a:rPr lang="en-US" dirty="0"/>
              <a:t>different histologic subtypes of </a:t>
            </a:r>
            <a:r>
              <a:rPr lang="en-US" dirty="0" smtClean="0"/>
              <a:t>HD</a:t>
            </a:r>
          </a:p>
          <a:p>
            <a:r>
              <a:rPr lang="en-US" b="1" dirty="0">
                <a:solidFill>
                  <a:srgbClr val="FFFF00"/>
                </a:solidFill>
              </a:rPr>
              <a:t>1. Classic RS cell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This </a:t>
            </a:r>
            <a:r>
              <a:rPr lang="en-US" dirty="0"/>
              <a:t>is a large cell which has </a:t>
            </a:r>
            <a:r>
              <a:rPr lang="en-US" dirty="0" smtClean="0"/>
              <a:t>characteristically a </a:t>
            </a:r>
            <a:r>
              <a:rPr lang="en-US" dirty="0" err="1"/>
              <a:t>bilobed</a:t>
            </a:r>
            <a:r>
              <a:rPr lang="en-US" dirty="0"/>
              <a:t> nucleus appearing as mirror image </a:t>
            </a:r>
            <a:r>
              <a:rPr lang="en-US" dirty="0" smtClean="0"/>
              <a:t>of each </a:t>
            </a:r>
            <a:r>
              <a:rPr lang="en-US" dirty="0"/>
              <a:t>other but occasionally the nucleus may be </a:t>
            </a:r>
            <a:r>
              <a:rPr lang="en-US" dirty="0" err="1"/>
              <a:t>multilobed</a:t>
            </a:r>
            <a:r>
              <a:rPr lang="en-US" dirty="0"/>
              <a:t>.</a:t>
            </a:r>
          </a:p>
          <a:p>
            <a:r>
              <a:rPr lang="en-US" dirty="0"/>
              <a:t>Each lobe of the nucleus contains a prominent, </a:t>
            </a:r>
            <a:r>
              <a:rPr lang="en-US" dirty="0" err="1" smtClean="0"/>
              <a:t>eosinophilic</a:t>
            </a:r>
            <a:r>
              <a:rPr lang="en-US" dirty="0" smtClean="0"/>
              <a:t>, inclusion-like </a:t>
            </a:r>
            <a:r>
              <a:rPr lang="en-US" dirty="0"/>
              <a:t>nucleolus with a clear halo around it, giving </a:t>
            </a:r>
            <a:r>
              <a:rPr lang="en-US" dirty="0" smtClean="0"/>
              <a:t>an owl-eye </a:t>
            </a:r>
            <a:r>
              <a:rPr lang="en-US" dirty="0"/>
              <a:t>appearance. The cytoplasm of cell is abundant </a:t>
            </a:r>
            <a:r>
              <a:rPr lang="en-US" dirty="0" smtClean="0"/>
              <a:t>an </a:t>
            </a:r>
            <a:r>
              <a:rPr lang="en-US" dirty="0" err="1" smtClean="0"/>
              <a:t>amphophilic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7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REED-STERNBERG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1570704"/>
            <a:ext cx="3985650" cy="36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REED-STERNBERG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2. Lacunar type RS cell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It </a:t>
            </a:r>
            <a:r>
              <a:rPr lang="en-US" dirty="0"/>
              <a:t>is smaller and in addition </a:t>
            </a:r>
            <a:r>
              <a:rPr lang="en-US" dirty="0" smtClean="0"/>
              <a:t>to above </a:t>
            </a:r>
            <a:r>
              <a:rPr lang="en-US" dirty="0"/>
              <a:t>features has a </a:t>
            </a:r>
            <a:r>
              <a:rPr lang="en-US" dirty="0" err="1"/>
              <a:t>pericellular</a:t>
            </a:r>
            <a:r>
              <a:rPr lang="en-US" dirty="0"/>
              <a:t> space or lacuna in which </a:t>
            </a:r>
            <a:r>
              <a:rPr lang="en-US" dirty="0" smtClean="0"/>
              <a:t>it lies</a:t>
            </a:r>
            <a:r>
              <a:rPr lang="en-US" dirty="0"/>
              <a:t>, which is due to artefactual shrinkage of the cell cytoplasm.</a:t>
            </a:r>
          </a:p>
          <a:p>
            <a:r>
              <a:rPr lang="en-US" dirty="0"/>
              <a:t>It is characteristically found in nodular sclerosis variety of HD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13" y="4020016"/>
            <a:ext cx="4071937" cy="27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8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REED-STERNBERG </a:t>
            </a:r>
            <a:r>
              <a:rPr lang="en-US" b="1" dirty="0" smtClean="0"/>
              <a:t>CELL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3. </a:t>
            </a:r>
            <a:r>
              <a:rPr lang="en-US" b="1" dirty="0" err="1">
                <a:solidFill>
                  <a:srgbClr val="FFFF00"/>
                </a:solidFill>
              </a:rPr>
              <a:t>Polyploid</a:t>
            </a:r>
            <a:r>
              <a:rPr lang="en-US" b="1" dirty="0">
                <a:solidFill>
                  <a:srgbClr val="FFFF00"/>
                </a:solidFill>
              </a:rPr>
              <a:t> type </a:t>
            </a:r>
            <a:r>
              <a:rPr lang="en-US" b="1" dirty="0"/>
              <a:t>(or popcorn or </a:t>
            </a:r>
            <a:r>
              <a:rPr lang="en-US" b="1" dirty="0" smtClean="0"/>
              <a:t>lymphocytic-</a:t>
            </a:r>
            <a:r>
              <a:rPr lang="en-US" b="1" dirty="0" err="1" smtClean="0"/>
              <a:t>histiocytic</a:t>
            </a:r>
            <a:r>
              <a:rPr lang="en-US" b="1" dirty="0"/>
              <a:t> </a:t>
            </a:r>
            <a:r>
              <a:rPr lang="en-US" b="1" dirty="0" smtClean="0"/>
              <a:t>i.e</a:t>
            </a:r>
            <a:r>
              <a:rPr lang="en-US" b="1" dirty="0"/>
              <a:t>. L and H) RS cells </a:t>
            </a:r>
            <a:endParaRPr lang="en-US" b="1" dirty="0" smtClean="0"/>
          </a:p>
          <a:p>
            <a:r>
              <a:rPr lang="en-US" dirty="0" smtClean="0"/>
              <a:t>These </a:t>
            </a:r>
            <a:r>
              <a:rPr lang="en-US" dirty="0"/>
              <a:t>are seen in lymphocyte </a:t>
            </a:r>
            <a:r>
              <a:rPr lang="en-US" dirty="0" smtClean="0"/>
              <a:t>predominance type </a:t>
            </a:r>
            <a:r>
              <a:rPr lang="en-US" dirty="0"/>
              <a:t>of HD. This type of RS cell is larger with </a:t>
            </a:r>
            <a:r>
              <a:rPr lang="en-US" dirty="0" smtClean="0"/>
              <a:t>lobulated nucleus </a:t>
            </a:r>
            <a:r>
              <a:rPr lang="en-US" dirty="0"/>
              <a:t>in the shape of popcorn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539" y="3994374"/>
            <a:ext cx="2649512" cy="26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1511</Words>
  <Application>Microsoft Office PowerPoint</Application>
  <PresentationFormat>On-screen Show (4:3)</PresentationFormat>
  <Paragraphs>109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Arno Pro Smbd Caption</vt:lpstr>
      <vt:lpstr>Calibri</vt:lpstr>
      <vt:lpstr>Calibri Light</vt:lpstr>
      <vt:lpstr>Office Theme</vt:lpstr>
      <vt:lpstr>HODGKIN’S DISEASE (HD)</vt:lpstr>
      <vt:lpstr>LYMPHOID NEOPLASMS: </vt:lpstr>
      <vt:lpstr>HODGKIN’S DISEASE</vt:lpstr>
      <vt:lpstr>CLASSIFICATION</vt:lpstr>
      <vt:lpstr>Rye’s classification divides HD into the following 4 subtypes:</vt:lpstr>
      <vt:lpstr>REED-STERNBERG CELL</vt:lpstr>
      <vt:lpstr>REED-STERNBERG CELL</vt:lpstr>
      <vt:lpstr>REED-STERNBERG CELL</vt:lpstr>
      <vt:lpstr>REED-STERNBERG CELL </vt:lpstr>
      <vt:lpstr>PowerPoint Presentation</vt:lpstr>
      <vt:lpstr>MORPHOLOGIC FEATURES</vt:lpstr>
      <vt:lpstr>PowerPoint Presentation</vt:lpstr>
      <vt:lpstr>PowerPoint Presentation</vt:lpstr>
      <vt:lpstr>Microscopically</vt:lpstr>
      <vt:lpstr>1. Lymphocyte-predominance type</vt:lpstr>
      <vt:lpstr>PowerPoint Presentation</vt:lpstr>
      <vt:lpstr>2. Nodular-sclerosis type</vt:lpstr>
      <vt:lpstr>PowerPoint Presentation</vt:lpstr>
      <vt:lpstr>PowerPoint Presentation</vt:lpstr>
      <vt:lpstr>3. Mixed-cellularity type</vt:lpstr>
      <vt:lpstr>PowerPoint Presentation</vt:lpstr>
      <vt:lpstr>4. Lymphocyte-depletion type</vt:lpstr>
      <vt:lpstr>PowerPoint Presentation</vt:lpstr>
      <vt:lpstr>II. NODULAR LYMPHOCYTE-PREDOMINANT HD</vt:lpstr>
      <vt:lpstr>CLINICAL FEATURES</vt:lpstr>
      <vt:lpstr>PowerPoint Presentation</vt:lpstr>
      <vt:lpstr>PowerPoint Presentation</vt:lpstr>
      <vt:lpstr>OTHER LABORATORY FINDINGS</vt:lpstr>
      <vt:lpstr>PowerPoint Presentation</vt:lpstr>
      <vt:lpstr>Immunologic abnormalities</vt:lpstr>
      <vt:lpstr>STAGING</vt:lpstr>
      <vt:lpstr>METHOD</vt:lpstr>
      <vt:lpstr>For complete staging, a number of other essential diagnostic studies are recommended. These are as under: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MONONUCLEOSIS</dc:title>
  <dc:creator>MY PC</dc:creator>
  <cp:lastModifiedBy>Lib Lab One</cp:lastModifiedBy>
  <cp:revision>27</cp:revision>
  <dcterms:created xsi:type="dcterms:W3CDTF">2015-11-23T12:18:00Z</dcterms:created>
  <dcterms:modified xsi:type="dcterms:W3CDTF">2019-09-23T07:56:47Z</dcterms:modified>
</cp:coreProperties>
</file>